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2" r:id="rId2"/>
    <p:sldId id="324" r:id="rId3"/>
    <p:sldId id="325" r:id="rId4"/>
    <p:sldId id="333" r:id="rId5"/>
    <p:sldId id="326" r:id="rId6"/>
    <p:sldId id="259" r:id="rId7"/>
    <p:sldId id="327" r:id="rId8"/>
    <p:sldId id="328" r:id="rId9"/>
    <p:sldId id="329" r:id="rId10"/>
    <p:sldId id="330" r:id="rId11"/>
    <p:sldId id="312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F4A"/>
    <a:srgbClr val="B0DB8B"/>
    <a:srgbClr val="D4ECBD"/>
    <a:srgbClr val="CAE0D2"/>
    <a:srgbClr val="B9E07B"/>
    <a:srgbClr val="86CFB8"/>
    <a:srgbClr val="D58A49"/>
    <a:srgbClr val="AED3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23FC14-AEDD-4B44-9842-06FAAB7D93E5}" v="85" dt="2025-06-25T13:24:13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17"/>
    <p:restoredTop sz="86190"/>
  </p:normalViewPr>
  <p:slideViewPr>
    <p:cSldViewPr snapToGrid="0">
      <p:cViewPr varScale="1">
        <p:scale>
          <a:sx n="109" d="100"/>
          <a:sy n="109" d="100"/>
        </p:scale>
        <p:origin x="1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256E5-1C8E-C849-ABDE-5526741FF003}" type="datetimeFigureOut">
              <a:rPr lang="en-US" smtClean="0"/>
              <a:t>8/30/25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9D106-8216-834B-B9F9-B443C4344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74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o-antigen, give a confidence matrix of the TFA and HTF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57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19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59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cluster seqs in terms of </a:t>
            </a:r>
            <a:r>
              <a:rPr lang="en-US" dirty="0" err="1"/>
              <a:t>kmer</a:t>
            </a:r>
            <a:r>
              <a:rPr lang="en-US" dirty="0"/>
              <a:t> depth and </a:t>
            </a:r>
            <a:r>
              <a:rPr lang="en-US" dirty="0" err="1"/>
              <a:t>gc</a:t>
            </a:r>
            <a:r>
              <a:rPr lang="en-US" dirty="0"/>
              <a:t> content, </a:t>
            </a:r>
            <a:r>
              <a:rPr lang="en-US" dirty="0" err="1"/>
              <a:t>gc</a:t>
            </a:r>
            <a:r>
              <a:rPr lang="en-US" dirty="0"/>
              <a:t> content like this distribution, supp 3 all the isolate HTF with </a:t>
            </a:r>
            <a:r>
              <a:rPr lang="en-US" dirty="0" err="1"/>
              <a:t>wg</a:t>
            </a:r>
            <a:r>
              <a:rPr lang="en-US" dirty="0"/>
              <a:t> </a:t>
            </a:r>
            <a:r>
              <a:rPr lang="en-US" dirty="0" err="1"/>
              <a:t>kmer</a:t>
            </a:r>
            <a:r>
              <a:rPr lang="en-US" dirty="0"/>
              <a:t>...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no coinfection first,</a:t>
            </a:r>
          </a:p>
          <a:p>
            <a:endParaRPr lang="en-US" dirty="0"/>
          </a:p>
          <a:p>
            <a:r>
              <a:rPr lang="en-US" dirty="0"/>
              <a:t>Then PL0059… only the background first then overlap….,</a:t>
            </a:r>
          </a:p>
          <a:p>
            <a:r>
              <a:rPr lang="en-US" dirty="0"/>
              <a:t>Three slides, one for each isolate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</a:t>
            </a:r>
            <a:r>
              <a:rPr lang="en-US" dirty="0" err="1"/>
              <a:t>coinfecton</a:t>
            </a:r>
            <a:r>
              <a:rPr lang="en-US" dirty="0"/>
              <a:t>.. PL0240 then this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A9D106-8216-834B-B9F9-B443C4344C6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83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15A81-3B7B-6E2F-A600-DCF07748F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D7049-422A-44F8-77DD-27AD86FBB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BF128-AF90-4D58-4EDF-E7515E09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3FCA9-5E26-6F7B-AD11-14072764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0E6C9-4C1E-1FE2-9A4E-279278941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1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9A24A-8DF0-B09F-386B-A1032E683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766D5B-3D7C-39E1-8FAA-FD6E3CDA5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B52EC-56B5-8C93-CF17-D968516D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C21E3-4444-4D13-F08E-2DCD13E5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FAC7-340E-1666-C5AC-F2DA515CD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1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B9370-4558-1CEF-C942-29821EDE9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B36EAA-4F92-70E5-C734-8AE2DC83A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86F85-2196-2DE1-15E2-AEEA6C24F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4223F-A73C-A41A-0052-25A1F4A16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B6A7E-FEF9-5D15-0AB4-A2D29249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7F1EA-8B3B-B391-552C-F2CD3C80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B7157-0267-D8B0-D17F-3EFD4879E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88608-5070-32E4-9F49-4F2173F95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E829D-7E0F-25DD-AA02-46BC21558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32BB8-2F55-3A2A-DFC0-7C489208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9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67A5-CF26-510A-C69D-9C6C69A44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99F3C-F877-7B36-DBB5-491646A12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0EB3A-5857-C568-21F8-90F3FEA31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A1A15-1B4B-7293-49E1-DD87C59F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01632-FFB5-3FCB-5C0D-404989B30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63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11010-BD28-361E-FCEC-2325D15C8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A6A7F-7EAF-7DD5-7FBC-4DDB0A103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4F4BA-9168-A816-8307-3B9282622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5E485-8082-E649-9905-88D7235A0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05551-FFE2-8DD3-3027-CA0B56710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1789E-E2B6-CD8B-8F1E-E0B1DAEA2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25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DAC02-EBB4-42AC-EF55-044CF6F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0730A-E075-CC89-23A7-19C90595F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16E34-6D2C-31DF-BC50-C4E171659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9792E2-2FD1-F59E-157F-8B49F3523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65A91-40B3-9CBA-CD79-EF3A02AD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CA158-3B70-BC81-273B-C15AE1500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F6589-B9B3-A176-177C-A2C85DC9B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2F30E-6273-F1D2-4478-9131C8E0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8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F45D-8BA3-59AF-04F1-5710D36CB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F3FF9-8088-A6DD-7962-A9E3788E8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0288A-E4B4-B24E-0A35-5266E135A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92E723-DF76-B1B7-0F89-274032EE0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8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B88417-2ABB-37CE-A4A1-84947E83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D8118-DC53-53CE-F03B-A4AE19AB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13F05-2A30-C34A-B3F2-F16299CC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1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9F187-FCBC-E725-4B0C-AE6E36A95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65D5C-47AF-039B-2EB4-A9681E455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E6BC0-6A4A-0EF5-95E1-9A0000191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002FA-2E19-C1AB-CC13-11E333256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EA419-2A32-9D76-85B7-FA3DFE4B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E3947-A6E7-8B91-99F4-E819379BF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97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3B16-41E6-9BCD-1EC3-C987A410C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E82609-96B2-C863-0791-E60845970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D966D-D18B-79C4-86DB-7BE80F2D8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5F4B08-E314-ED5A-53A9-E1ED34FA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FDB-0544-8056-A759-787E21C48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F885E-9F4D-A920-7A08-9F50AAC2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2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E21355-44D8-295F-2E9A-AB1B356B6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32E88-D13D-61D1-238C-E702D6AF1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C0060-D92B-FA29-A28B-C60AA6535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ABC11-4237-A549-BB53-4707F8654146}" type="datetimeFigureOut">
              <a:rPr lang="en-US" smtClean="0"/>
              <a:t>8/30/25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1A83C-F0E4-9ECF-8FF2-AB528BC08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547F2-26B3-9504-9459-6C7DC1663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EB5FD-9216-854D-B00A-2A063C404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0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8B67-270A-EB82-371E-71F125FAB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Linking HTF haplotypes to O-antigen using local assembly and k-</a:t>
            </a:r>
            <a:r>
              <a:rPr lang="en-US" sz="4400" dirty="0" err="1"/>
              <a:t>mer</a:t>
            </a:r>
            <a:r>
              <a:rPr lang="en-US" sz="4400" dirty="0"/>
              <a:t>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E294A-9612-7F14-1464-91D8F997F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jiajun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4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Q1: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  <a:p>
            <a:pPr marL="0" indent="0">
              <a:buNone/>
            </a:pPr>
            <a:r>
              <a:rPr lang="en-GB" b="1" dirty="0"/>
              <a:t>A1: PL0240 is a true exception, while 64.GBR_1933b_S36 not sure.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Q2: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  <a:p>
            <a:pPr marL="0" indent="0">
              <a:buNone/>
            </a:pPr>
            <a:r>
              <a:rPr lang="en-GB" b="1" dirty="0"/>
              <a:t>A2: 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119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4FB4-D8EC-5FB1-0BAD-BA47C9096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952" y="2766218"/>
            <a:ext cx="10515600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05566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C454-E98C-7F19-524A-6A54E17A3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67" y="-115870"/>
            <a:ext cx="10515600" cy="1325563"/>
          </a:xfrm>
        </p:spPr>
        <p:txBody>
          <a:bodyPr/>
          <a:lstStyle/>
          <a:p>
            <a:r>
              <a:rPr lang="en-US" dirty="0"/>
              <a:t>Heterozygosity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FFB59E-31BE-66B3-DB5F-D93C3E2C9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208" y="1352260"/>
            <a:ext cx="3115110" cy="207674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56D2B-3437-88B5-25EB-A41121890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6171" y="1381809"/>
            <a:ext cx="3339786" cy="2226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9BD38B-23B0-5644-07DE-97D8FCBB5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326" y="1369217"/>
            <a:ext cx="3334020" cy="22226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B17D9D-DAD8-6802-84D3-4C4F4741B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305" y="4433092"/>
            <a:ext cx="3334021" cy="22226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E9D837D-9C33-D4A3-76D3-51FDFB03E7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1560" y="4433092"/>
            <a:ext cx="3339786" cy="22265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3791647-4378-1426-191C-37207079F1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3534" y="4430638"/>
            <a:ext cx="3339786" cy="22265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0C0FFE2-B046-895B-9EFB-70F371A82DC3}"/>
              </a:ext>
            </a:extLst>
          </p:cNvPr>
          <p:cNvSpPr txBox="1"/>
          <p:nvPr/>
        </p:nvSpPr>
        <p:spPr>
          <a:xfrm>
            <a:off x="1316182" y="3934691"/>
            <a:ext cx="1551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coinfection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E7A083-D9B7-AE61-812C-E663BDCC1026}"/>
              </a:ext>
            </a:extLst>
          </p:cNvPr>
          <p:cNvSpPr txBox="1"/>
          <p:nvPr/>
        </p:nvSpPr>
        <p:spPr>
          <a:xfrm>
            <a:off x="352745" y="914749"/>
            <a:ext cx="502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coinfection identified by </a:t>
            </a:r>
            <a:r>
              <a:rPr lang="en-US" dirty="0" err="1"/>
              <a:t>kmer</a:t>
            </a:r>
            <a:r>
              <a:rPr lang="en-US" dirty="0"/>
              <a:t> distribution</a:t>
            </a:r>
          </a:p>
        </p:txBody>
      </p:sp>
    </p:spTree>
    <p:extLst>
      <p:ext uri="{BB962C8B-B14F-4D97-AF65-F5344CB8AC3E}">
        <p14:creationId xmlns:p14="http://schemas.microsoft.com/office/powerpoint/2010/main" val="116274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1.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  <a:p>
            <a:pPr marL="0" indent="0">
              <a:buNone/>
            </a:pPr>
            <a:r>
              <a:rPr lang="en-GB" dirty="0"/>
              <a:t>2.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</p:txBody>
      </p:sp>
    </p:spTree>
    <p:extLst>
      <p:ext uri="{BB962C8B-B14F-4D97-AF65-F5344CB8AC3E}">
        <p14:creationId xmlns:p14="http://schemas.microsoft.com/office/powerpoint/2010/main" val="10618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1. Are the isolates that </a:t>
            </a:r>
            <a:r>
              <a:rPr lang="en-GB" dirty="0">
                <a:solidFill>
                  <a:srgbClr val="C00000"/>
                </a:solidFill>
              </a:rPr>
              <a:t>break</a:t>
            </a:r>
            <a:r>
              <a:rPr lang="en-GB" dirty="0"/>
              <a:t> the expected O-antigen–HTF group association pattern authentic?</a:t>
            </a:r>
          </a:p>
        </p:txBody>
      </p:sp>
    </p:spTree>
    <p:extLst>
      <p:ext uri="{BB962C8B-B14F-4D97-AF65-F5344CB8AC3E}">
        <p14:creationId xmlns:p14="http://schemas.microsoft.com/office/powerpoint/2010/main" val="3773368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A6094-FECA-3951-2FEE-FC7050A41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DD153A78-1831-F148-4742-8C817E00D065}"/>
              </a:ext>
            </a:extLst>
          </p:cNvPr>
          <p:cNvSpPr/>
          <p:nvPr/>
        </p:nvSpPr>
        <p:spPr>
          <a:xfrm rot="10800000" flipV="1">
            <a:off x="1963756" y="2754863"/>
            <a:ext cx="2734245" cy="307777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HTF </a:t>
            </a:r>
            <a:r>
              <a:rPr lang="en-US" sz="1400" dirty="0" err="1">
                <a:solidFill>
                  <a:schemeClr val="tx1"/>
                </a:solidFill>
              </a:rPr>
              <a:t>kmer</a:t>
            </a:r>
            <a:r>
              <a:rPr lang="en-US" sz="1400" dirty="0">
                <a:solidFill>
                  <a:schemeClr val="tx1"/>
                </a:solidFill>
              </a:rPr>
              <a:t> distribution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FF4AAC-593F-3221-CE43-E8B141A9938E}"/>
              </a:ext>
            </a:extLst>
          </p:cNvPr>
          <p:cNvSpPr txBox="1"/>
          <p:nvPr/>
        </p:nvSpPr>
        <p:spPr>
          <a:xfrm>
            <a:off x="535968" y="103201"/>
            <a:ext cx="10800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PL0240 is a true exception, while 64.GBR_1933b_S36 links HTF_p7.G11 with O-antigen absence with uncertainty.</a:t>
            </a:r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D47FC9-B387-B561-A8F7-1718D41538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836"/>
          <a:stretch/>
        </p:blipFill>
        <p:spPr>
          <a:xfrm>
            <a:off x="8917416" y="3719081"/>
            <a:ext cx="2490901" cy="88733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3AB4358E-105C-CD51-7668-B1B18A9C63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346" t="47023"/>
          <a:stretch/>
        </p:blipFill>
        <p:spPr>
          <a:xfrm>
            <a:off x="6492834" y="3719082"/>
            <a:ext cx="2548215" cy="93951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4" name="Picture 2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0ABC893-A369-6028-0D97-C364AA8C19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05" t="16809" b="52260"/>
          <a:stretch/>
        </p:blipFill>
        <p:spPr>
          <a:xfrm>
            <a:off x="9176811" y="5478960"/>
            <a:ext cx="2194364" cy="516265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CB9DB350-15F1-0525-1D6C-DA8B49E1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407" t="22740" b="56493"/>
          <a:stretch/>
        </p:blipFill>
        <p:spPr>
          <a:xfrm>
            <a:off x="6565422" y="5469820"/>
            <a:ext cx="2490902" cy="368280"/>
          </a:xfrm>
          <a:prstGeom prst="rect">
            <a:avLst/>
          </a:prstGeom>
        </p:spPr>
      </p:pic>
      <p:pic>
        <p:nvPicPr>
          <p:cNvPr id="26" name="Picture 25" descr="A screenshot of a computer&#10;&#10;Description automatically generated">
            <a:extLst>
              <a:ext uri="{FF2B5EF4-FFF2-40B4-BE49-F238E27FC236}">
                <a16:creationId xmlns:a16="http://schemas.microsoft.com/office/drawing/2014/main" id="{65770840-3146-24CC-AFFF-4FC9E7F892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656" t="27963" b="45113"/>
          <a:stretch/>
        </p:blipFill>
        <p:spPr>
          <a:xfrm>
            <a:off x="8992020" y="6320905"/>
            <a:ext cx="2415975" cy="390860"/>
          </a:xfrm>
          <a:prstGeom prst="rect">
            <a:avLst/>
          </a:prstGeom>
        </p:spPr>
      </p:pic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EDBD8400-93FA-DFC0-E92E-92DF9071DF7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558" t="29519" b="45113"/>
          <a:stretch/>
        </p:blipFill>
        <p:spPr>
          <a:xfrm>
            <a:off x="6602564" y="6297093"/>
            <a:ext cx="2415975" cy="36828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E3E2728-E396-1842-DF30-221307AA8970}"/>
              </a:ext>
            </a:extLst>
          </p:cNvPr>
          <p:cNvSpPr txBox="1"/>
          <p:nvPr/>
        </p:nvSpPr>
        <p:spPr>
          <a:xfrm>
            <a:off x="51988" y="2126067"/>
            <a:ext cx="162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64.GBR_1933b_S36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2F9CCA-EE29-BE8A-3608-10890C3D77E1}"/>
              </a:ext>
            </a:extLst>
          </p:cNvPr>
          <p:cNvSpPr txBox="1"/>
          <p:nvPr/>
        </p:nvSpPr>
        <p:spPr>
          <a:xfrm>
            <a:off x="537210" y="1391059"/>
            <a:ext cx="718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PL0240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942EA8E-141D-72E0-9679-DD2A45AB5518}"/>
              </a:ext>
            </a:extLst>
          </p:cNvPr>
          <p:cNvCxnSpPr>
            <a:cxnSpLocks/>
          </p:cNvCxnSpPr>
          <p:nvPr/>
        </p:nvCxnSpPr>
        <p:spPr>
          <a:xfrm>
            <a:off x="1622432" y="963827"/>
            <a:ext cx="9808074" cy="0"/>
          </a:xfrm>
          <a:prstGeom prst="straightConnector1">
            <a:avLst/>
          </a:prstGeom>
          <a:ln w="2540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126619C-ED9A-6D42-E250-4A88B2D9E5B5}"/>
              </a:ext>
            </a:extLst>
          </p:cNvPr>
          <p:cNvCxnSpPr>
            <a:cxnSpLocks/>
          </p:cNvCxnSpPr>
          <p:nvPr/>
        </p:nvCxnSpPr>
        <p:spPr>
          <a:xfrm>
            <a:off x="6492835" y="3668360"/>
            <a:ext cx="2548215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C6CAFA6-1294-726D-7CA7-8099FB828258}"/>
              </a:ext>
            </a:extLst>
          </p:cNvPr>
          <p:cNvSpPr txBox="1"/>
          <p:nvPr/>
        </p:nvSpPr>
        <p:spPr>
          <a:xfrm>
            <a:off x="6982245" y="3334494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TFA_p21.F9 1-498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8B7DE92-96CE-D3A4-0720-DAC8D0F04F2B}"/>
              </a:ext>
            </a:extLst>
          </p:cNvPr>
          <p:cNvCxnSpPr>
            <a:cxnSpLocks/>
          </p:cNvCxnSpPr>
          <p:nvPr/>
        </p:nvCxnSpPr>
        <p:spPr>
          <a:xfrm>
            <a:off x="9145620" y="3668360"/>
            <a:ext cx="2262697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0E40D82-8E2A-7739-D56D-0B05E2282F6E}"/>
              </a:ext>
            </a:extLst>
          </p:cNvPr>
          <p:cNvSpPr txBox="1"/>
          <p:nvPr/>
        </p:nvSpPr>
        <p:spPr>
          <a:xfrm>
            <a:off x="9540333" y="3334493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HTF_p21.F9 1-1245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C10AA5D-C967-F310-4EB0-63F247759213}"/>
              </a:ext>
            </a:extLst>
          </p:cNvPr>
          <p:cNvCxnSpPr>
            <a:cxnSpLocks/>
          </p:cNvCxnSpPr>
          <p:nvPr/>
        </p:nvCxnSpPr>
        <p:spPr>
          <a:xfrm>
            <a:off x="6492835" y="6245228"/>
            <a:ext cx="2548215" cy="0"/>
          </a:xfrm>
          <a:prstGeom prst="straightConnector1">
            <a:avLst/>
          </a:prstGeom>
          <a:ln w="25400">
            <a:solidFill>
              <a:srgbClr val="B9E07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5DA1680E-3615-8073-EA72-9D3EC8D17496}"/>
              </a:ext>
            </a:extLst>
          </p:cNvPr>
          <p:cNvSpPr txBox="1"/>
          <p:nvPr/>
        </p:nvSpPr>
        <p:spPr>
          <a:xfrm>
            <a:off x="6982245" y="5911362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B9E07B"/>
                </a:solidFill>
              </a:rPr>
              <a:t>TFA_p7.G11 1-546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8AC4458-720F-6AA0-4A1B-556ED9B04721}"/>
              </a:ext>
            </a:extLst>
          </p:cNvPr>
          <p:cNvCxnSpPr>
            <a:cxnSpLocks/>
          </p:cNvCxnSpPr>
          <p:nvPr/>
        </p:nvCxnSpPr>
        <p:spPr>
          <a:xfrm>
            <a:off x="9145620" y="6245228"/>
            <a:ext cx="2262697" cy="0"/>
          </a:xfrm>
          <a:prstGeom prst="straightConnector1">
            <a:avLst/>
          </a:prstGeom>
          <a:ln w="25400">
            <a:solidFill>
              <a:srgbClr val="B9E07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783AA5A-694E-C14A-FFDB-30416F94FB41}"/>
              </a:ext>
            </a:extLst>
          </p:cNvPr>
          <p:cNvSpPr txBox="1"/>
          <p:nvPr/>
        </p:nvSpPr>
        <p:spPr>
          <a:xfrm>
            <a:off x="9540333" y="5911361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B9E07B"/>
                </a:solidFill>
              </a:rPr>
              <a:t>HTF_p7.G11 1-1830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6562DF4-C0FC-5FFE-1607-E1E746924A29}"/>
              </a:ext>
            </a:extLst>
          </p:cNvPr>
          <p:cNvCxnSpPr>
            <a:cxnSpLocks/>
          </p:cNvCxnSpPr>
          <p:nvPr/>
        </p:nvCxnSpPr>
        <p:spPr>
          <a:xfrm>
            <a:off x="6492835" y="5417954"/>
            <a:ext cx="2548215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F8BE5A81-6346-7C94-65A8-9820092315E7}"/>
              </a:ext>
            </a:extLst>
          </p:cNvPr>
          <p:cNvSpPr txBox="1"/>
          <p:nvPr/>
        </p:nvSpPr>
        <p:spPr>
          <a:xfrm>
            <a:off x="6982245" y="5084088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TFA_p21.F9 1-498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56E7DC6-1639-BD97-4243-CCDD628C2252}"/>
              </a:ext>
            </a:extLst>
          </p:cNvPr>
          <p:cNvCxnSpPr>
            <a:cxnSpLocks/>
          </p:cNvCxnSpPr>
          <p:nvPr/>
        </p:nvCxnSpPr>
        <p:spPr>
          <a:xfrm>
            <a:off x="9145620" y="5417954"/>
            <a:ext cx="2262697" cy="0"/>
          </a:xfrm>
          <a:prstGeom prst="straightConnector1">
            <a:avLst/>
          </a:prstGeom>
          <a:ln w="25400">
            <a:solidFill>
              <a:srgbClr val="86CFB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EC81A6F-98DB-ED18-99EA-7DC0B96A2A8B}"/>
              </a:ext>
            </a:extLst>
          </p:cNvPr>
          <p:cNvSpPr txBox="1"/>
          <p:nvPr/>
        </p:nvSpPr>
        <p:spPr>
          <a:xfrm>
            <a:off x="9540333" y="5084087"/>
            <a:ext cx="173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6CFB8"/>
                </a:solidFill>
              </a:rPr>
              <a:t>HTF_p21.F9 1-1245</a:t>
            </a:r>
          </a:p>
        </p:txBody>
      </p:sp>
      <p:pic>
        <p:nvPicPr>
          <p:cNvPr id="66" name="Picture 65" descr="A close-up of a screen&#10;&#10;Description automatically generated">
            <a:extLst>
              <a:ext uri="{FF2B5EF4-FFF2-40B4-BE49-F238E27FC236}">
                <a16:creationId xmlns:a16="http://schemas.microsoft.com/office/drawing/2014/main" id="{BF970EBD-C2F9-E535-B317-2118D409147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972" t="36437"/>
          <a:stretch/>
        </p:blipFill>
        <p:spPr>
          <a:xfrm>
            <a:off x="1622432" y="1058927"/>
            <a:ext cx="9844121" cy="1036871"/>
          </a:xfrm>
          <a:prstGeom prst="rect">
            <a:avLst/>
          </a:prstGeom>
        </p:spPr>
      </p:pic>
      <p:pic>
        <p:nvPicPr>
          <p:cNvPr id="8" name="Picture 7" descr="A close-up of a screen&#10;&#10;Description automatically generated">
            <a:extLst>
              <a:ext uri="{FF2B5EF4-FFF2-40B4-BE49-F238E27FC236}">
                <a16:creationId xmlns:a16="http://schemas.microsoft.com/office/drawing/2014/main" id="{EBEDB5F5-0D8E-F51E-62BE-8410AF2CBE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972" b="63021"/>
          <a:stretch/>
        </p:blipFill>
        <p:spPr>
          <a:xfrm>
            <a:off x="1622432" y="2035592"/>
            <a:ext cx="9844121" cy="60321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06A02D4-44E6-7E88-439E-08221149197D}"/>
              </a:ext>
            </a:extLst>
          </p:cNvPr>
          <p:cNvSpPr txBox="1"/>
          <p:nvPr/>
        </p:nvSpPr>
        <p:spPr>
          <a:xfrm rot="16200000">
            <a:off x="-275248" y="5746660"/>
            <a:ext cx="162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64.GBR_1933b_S36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8524934-1F91-8BF1-DDDA-0A5EAD148D36}"/>
              </a:ext>
            </a:extLst>
          </p:cNvPr>
          <p:cNvSpPr txBox="1"/>
          <p:nvPr/>
        </p:nvSpPr>
        <p:spPr>
          <a:xfrm rot="16200000">
            <a:off x="176736" y="3815060"/>
            <a:ext cx="718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PL0240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7489B655-6AE1-824F-37FE-1FE65B892140}"/>
              </a:ext>
            </a:extLst>
          </p:cNvPr>
          <p:cNvSpPr/>
          <p:nvPr/>
        </p:nvSpPr>
        <p:spPr>
          <a:xfrm rot="10800000" flipV="1">
            <a:off x="6406353" y="2754863"/>
            <a:ext cx="5024153" cy="307777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TFA and HTF alignment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1945B343-1F6F-99E8-945E-6FE6A690FAD7}"/>
              </a:ext>
            </a:extLst>
          </p:cNvPr>
          <p:cNvSpPr/>
          <p:nvPr/>
        </p:nvSpPr>
        <p:spPr>
          <a:xfrm rot="10800000" flipV="1">
            <a:off x="1586381" y="587721"/>
            <a:ext cx="9844123" cy="260054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Tailocin</a:t>
            </a:r>
            <a:r>
              <a:rPr lang="en-US" sz="1400" dirty="0">
                <a:solidFill>
                  <a:schemeClr val="tx1"/>
                </a:solidFill>
              </a:rPr>
              <a:t> 1-18057 alignment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87E9DB-C0BB-4078-1C51-10055C531B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8189" y="5050591"/>
            <a:ext cx="2490902" cy="17792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01A6FC-79F5-C19A-9383-0B81F71962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2044" y="3274907"/>
            <a:ext cx="2485957" cy="177568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C8151F1-256F-1340-AEE0-0D6B68257C94}"/>
              </a:ext>
            </a:extLst>
          </p:cNvPr>
          <p:cNvSpPr/>
          <p:nvPr/>
        </p:nvSpPr>
        <p:spPr>
          <a:xfrm>
            <a:off x="6593966" y="5507940"/>
            <a:ext cx="1731540" cy="3682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6D25-1F32-0A7A-6A28-79B2C0F0743F}"/>
              </a:ext>
            </a:extLst>
          </p:cNvPr>
          <p:cNvSpPr/>
          <p:nvPr/>
        </p:nvSpPr>
        <p:spPr>
          <a:xfrm>
            <a:off x="10304585" y="5532268"/>
            <a:ext cx="1309826" cy="3682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32" grpId="0"/>
      <p:bldP spid="33" grpId="0"/>
      <p:bldP spid="38" grpId="0"/>
      <p:bldP spid="44" grpId="0"/>
      <p:bldP spid="58" grpId="0"/>
      <p:bldP spid="60" grpId="0"/>
      <p:bldP spid="63" grpId="0"/>
      <p:bldP spid="65" grpId="0"/>
      <p:bldP spid="67" grpId="0"/>
      <p:bldP spid="68" grpId="0"/>
      <p:bldP spid="73" grpId="0" animBg="1"/>
      <p:bldP spid="74" grpId="0" animBg="1"/>
      <p:bldP spid="36" grpId="0" animBg="1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C8A3-87C9-763A-4232-A700AC12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F573E-8A9C-B43E-5521-A2FFFB6F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2. Is there evidence of </a:t>
            </a:r>
            <a:r>
              <a:rPr lang="en-GB" dirty="0">
                <a:solidFill>
                  <a:srgbClr val="C00000"/>
                </a:solidFill>
              </a:rPr>
              <a:t>co-infection</a:t>
            </a:r>
            <a:r>
              <a:rPr lang="en-GB" dirty="0"/>
              <a:t> among our historical herbarium-derived ATUE5 genomes? </a:t>
            </a:r>
          </a:p>
        </p:txBody>
      </p:sp>
    </p:spTree>
    <p:extLst>
      <p:ext uri="{BB962C8B-B14F-4D97-AF65-F5344CB8AC3E}">
        <p14:creationId xmlns:p14="http://schemas.microsoft.com/office/powerpoint/2010/main" val="4144741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46A775-6ED7-C6A9-BA06-2D8DEBEEDB23}"/>
              </a:ext>
            </a:extLst>
          </p:cNvPr>
          <p:cNvSpPr txBox="1"/>
          <p:nvPr/>
        </p:nvSpPr>
        <p:spPr>
          <a:xfrm>
            <a:off x="244153" y="1223639"/>
            <a:ext cx="183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no co-infection: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A46057E-2B62-A007-2644-4B742F749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12" y="2404382"/>
            <a:ext cx="3509945" cy="250710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3C43FF6-2AC4-6671-E3CE-313B58563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884" y="2404382"/>
            <a:ext cx="3509945" cy="250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481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99DB51-9612-A892-8465-3112A33B0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140" y="2766197"/>
            <a:ext cx="5129685" cy="3664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876AB4-90BB-E5B9-7031-9BD8F096E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8" y="2629037"/>
            <a:ext cx="5129683" cy="36640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B821CF-BFAB-BF43-ACBA-D6BF00C586FB}"/>
              </a:ext>
            </a:extLst>
          </p:cNvPr>
          <p:cNvSpPr txBox="1"/>
          <p:nvPr/>
        </p:nvSpPr>
        <p:spPr>
          <a:xfrm>
            <a:off x="4701842" y="2185110"/>
            <a:ext cx="7110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axis: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htf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proportion but not number like 21f9 10000/800 26d6 10000/15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525BC-E746-9641-9EF9-175A4EF439D6}"/>
              </a:ext>
            </a:extLst>
          </p:cNvPr>
          <p:cNvSpPr txBox="1"/>
          <p:nvPr/>
        </p:nvSpPr>
        <p:spPr>
          <a:xfrm>
            <a:off x="368628" y="76281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Statistic test pipeline to see how diverse /coinfection of one sample from metagenome (like herbarium), to see how to determine which is dominant…</a:t>
            </a:r>
          </a:p>
        </p:txBody>
      </p:sp>
    </p:spTree>
    <p:extLst>
      <p:ext uri="{BB962C8B-B14F-4D97-AF65-F5344CB8AC3E}">
        <p14:creationId xmlns:p14="http://schemas.microsoft.com/office/powerpoint/2010/main" val="141170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72C6FD-7EDD-40CF-323C-A9CA94012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431" y="2071666"/>
            <a:ext cx="5381186" cy="38437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897C5E-05B9-52AF-EEFE-7B2F5CE1121F}"/>
              </a:ext>
            </a:extLst>
          </p:cNvPr>
          <p:cNvSpPr txBox="1"/>
          <p:nvPr/>
        </p:nvSpPr>
        <p:spPr>
          <a:xfrm>
            <a:off x="244153" y="948342"/>
            <a:ext cx="7380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HTF unique </a:t>
            </a:r>
            <a:r>
              <a:rPr lang="en-US" dirty="0" err="1"/>
              <a:t>kmer</a:t>
            </a:r>
            <a:r>
              <a:rPr lang="en-US" dirty="0"/>
              <a:t> count and co-infection potential of three historical samples: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4C8645-EF57-884F-755E-FC392403DB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4153" y="2231219"/>
            <a:ext cx="4934443" cy="35246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742C88-6936-7747-BB97-8F8AAF875E46}"/>
              </a:ext>
            </a:extLst>
          </p:cNvPr>
          <p:cNvSpPr txBox="1"/>
          <p:nvPr/>
        </p:nvSpPr>
        <p:spPr>
          <a:xfrm>
            <a:off x="111630" y="5733140"/>
            <a:ext cx="123088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PL0080 Double check p21.F9 and p26d6, the result is f9 but d6 has more power…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Show local alignment as well? See the coverage prop…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 principle the local assembly is more convincing since we use assembly which should have assembled the most frequent sample</a:t>
            </a:r>
          </a:p>
        </p:txBody>
      </p:sp>
    </p:spTree>
    <p:extLst>
      <p:ext uri="{BB962C8B-B14F-4D97-AF65-F5344CB8AC3E}">
        <p14:creationId xmlns:p14="http://schemas.microsoft.com/office/powerpoint/2010/main" val="11070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2C62-9255-7782-C2CD-6CD3C5D0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1691D14-772D-9ACE-3E15-EB1F0C8C8AEB}"/>
              </a:ext>
            </a:extLst>
          </p:cNvPr>
          <p:cNvSpPr txBox="1"/>
          <p:nvPr/>
        </p:nvSpPr>
        <p:spPr>
          <a:xfrm>
            <a:off x="244153" y="302011"/>
            <a:ext cx="939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Three historical isolates show a two-peak k-</a:t>
            </a:r>
            <a:r>
              <a:rPr lang="en-GB" b="1" dirty="0" err="1"/>
              <a:t>mer</a:t>
            </a:r>
            <a:r>
              <a:rPr lang="en-GB" b="1" dirty="0"/>
              <a:t> depth pattern, suggesting potential co-infection.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73C5B9-572D-CC6F-5868-C81A03CB7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391" y="2471581"/>
            <a:ext cx="4982079" cy="35586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897C5E-05B9-52AF-EEFE-7B2F5CE1121F}"/>
              </a:ext>
            </a:extLst>
          </p:cNvPr>
          <p:cNvSpPr txBox="1"/>
          <p:nvPr/>
        </p:nvSpPr>
        <p:spPr>
          <a:xfrm>
            <a:off x="244153" y="948342"/>
            <a:ext cx="7380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HTF unique </a:t>
            </a:r>
            <a:r>
              <a:rPr lang="en-US" dirty="0" err="1"/>
              <a:t>kmer</a:t>
            </a:r>
            <a:r>
              <a:rPr lang="en-US" dirty="0"/>
              <a:t> count and co-infection potential of three historical samples: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B3D723-2B5C-B8EB-B3C9-27E3CA285D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1530" y="2351030"/>
            <a:ext cx="4982080" cy="355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1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faf88fe-a998-4c5b-93c9-210a11d9a5c2}" enabled="0" method="" siteId="{1faf88fe-a998-4c5b-93c9-210a11d9a5c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666</Words>
  <Application>Microsoft Macintosh PowerPoint</Application>
  <PresentationFormat>Widescreen</PresentationFormat>
  <Paragraphs>99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Linking HTF haplotypes to O-antigen using local assembly and k-mer analysis</vt:lpstr>
      <vt:lpstr>Questions:</vt:lpstr>
      <vt:lpstr>Questions:</vt:lpstr>
      <vt:lpstr>PowerPoint Presentation</vt:lpstr>
      <vt:lpstr>Questions:</vt:lpstr>
      <vt:lpstr>PowerPoint Presentation</vt:lpstr>
      <vt:lpstr>PowerPoint Presentation</vt:lpstr>
      <vt:lpstr>PowerPoint Presentation</vt:lpstr>
      <vt:lpstr>PowerPoint Presentation</vt:lpstr>
      <vt:lpstr>Questions:</vt:lpstr>
      <vt:lpstr>Thank you</vt:lpstr>
      <vt:lpstr>Heterozygosity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Cui, Jiajun</dc:creator>
  <cp:lastModifiedBy>Cui, Jiajun</cp:lastModifiedBy>
  <cp:revision>41</cp:revision>
  <dcterms:created xsi:type="dcterms:W3CDTF">2025-05-07T01:06:08Z</dcterms:created>
  <dcterms:modified xsi:type="dcterms:W3CDTF">2025-08-30T14:16:33Z</dcterms:modified>
</cp:coreProperties>
</file>

<file path=docProps/thumbnail.jpeg>
</file>